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B42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933E-320D-4A6E-92F8-90B85CFD5AD3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66F-1F66-4480-B85E-2B01181F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3.jpe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707" y="1122363"/>
            <a:ext cx="6613072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C0B42"/>
                </a:solidFill>
              </a:rPr>
              <a:t>College of Engineering </a:t>
            </a:r>
            <a:br>
              <a:rPr lang="en-US" dirty="0" smtClean="0">
                <a:solidFill>
                  <a:srgbClr val="8C0B42"/>
                </a:solidFill>
              </a:rPr>
            </a:br>
            <a:r>
              <a:rPr lang="en-US" dirty="0" smtClean="0">
                <a:solidFill>
                  <a:srgbClr val="8C0B42"/>
                </a:solidFill>
              </a:rPr>
              <a:t>ABET Review</a:t>
            </a:r>
            <a:br>
              <a:rPr lang="en-US" dirty="0" smtClean="0">
                <a:solidFill>
                  <a:srgbClr val="8C0B42"/>
                </a:solidFill>
              </a:rPr>
            </a:br>
            <a:r>
              <a:rPr lang="en-US" sz="4000" dirty="0" smtClean="0">
                <a:solidFill>
                  <a:srgbClr val="8C0B42"/>
                </a:solidFill>
              </a:rPr>
              <a:t>October</a:t>
            </a:r>
            <a:r>
              <a:rPr lang="en-US" dirty="0" smtClean="0">
                <a:solidFill>
                  <a:srgbClr val="8C0B42"/>
                </a:solidFill>
              </a:rPr>
              <a:t> </a:t>
            </a:r>
            <a:r>
              <a:rPr lang="en-US" sz="4000" dirty="0">
                <a:solidFill>
                  <a:srgbClr val="8C0B42"/>
                </a:solidFill>
              </a:rPr>
              <a:t>1, 2018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9549"/>
            <a:ext cx="3526971" cy="54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33253" y="5586146"/>
            <a:ext cx="12225251" cy="1271854"/>
            <a:chOff x="-33253" y="5586146"/>
            <a:chExt cx="12225251" cy="1271854"/>
          </a:xfrm>
        </p:grpSpPr>
        <p:pic>
          <p:nvPicPr>
            <p:cNvPr id="8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3253" y="5816708"/>
              <a:ext cx="12225251" cy="104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-33252" y="5586146"/>
              <a:ext cx="7086600" cy="349337"/>
              <a:chOff x="-33251" y="989013"/>
              <a:chExt cx="7086600" cy="158750"/>
            </a:xfrm>
          </p:grpSpPr>
          <p:sp>
            <p:nvSpPr>
              <p:cNvPr id="9" name="Rectangle 43"/>
              <p:cNvSpPr>
                <a:spLocks noChangeArrowheads="1"/>
              </p:cNvSpPr>
              <p:nvPr userDrawn="1"/>
            </p:nvSpPr>
            <p:spPr bwMode="auto">
              <a:xfrm flipH="1">
                <a:off x="4005349" y="1041400"/>
                <a:ext cx="1905000" cy="104775"/>
              </a:xfrm>
              <a:prstGeom prst="rect">
                <a:avLst/>
              </a:prstGeom>
              <a:solidFill>
                <a:srgbClr val="E9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0" name="Rectangle 30"/>
              <p:cNvSpPr>
                <a:spLocks noChangeArrowheads="1"/>
              </p:cNvSpPr>
              <p:nvPr userDrawn="1"/>
            </p:nvSpPr>
            <p:spPr bwMode="auto">
              <a:xfrm flipH="1">
                <a:off x="1149437" y="1042988"/>
                <a:ext cx="2855912" cy="104775"/>
              </a:xfrm>
              <a:prstGeom prst="rect">
                <a:avLst/>
              </a:prstGeom>
              <a:solidFill>
                <a:srgbClr val="803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1" name="Rectangle 32"/>
              <p:cNvSpPr>
                <a:spLocks noChangeArrowheads="1"/>
              </p:cNvSpPr>
              <p:nvPr userDrawn="1"/>
            </p:nvSpPr>
            <p:spPr bwMode="auto">
              <a:xfrm flipH="1">
                <a:off x="4005349" y="989013"/>
                <a:ext cx="3048000" cy="104775"/>
              </a:xfrm>
              <a:prstGeom prst="rect">
                <a:avLst/>
              </a:prstGeom>
              <a:solidFill>
                <a:srgbClr val="EA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2" name="Rectangle 37"/>
              <p:cNvSpPr>
                <a:spLocks noChangeArrowheads="1"/>
              </p:cNvSpPr>
              <p:nvPr userDrawn="1"/>
            </p:nvSpPr>
            <p:spPr bwMode="auto">
              <a:xfrm flipH="1">
                <a:off x="-33251" y="1041400"/>
                <a:ext cx="1193800" cy="106363"/>
              </a:xfrm>
              <a:prstGeom prst="rect">
                <a:avLst/>
              </a:prstGeom>
              <a:solidFill>
                <a:srgbClr val="0069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 userDrawn="1"/>
            </p:nvSpPr>
            <p:spPr bwMode="auto">
              <a:xfrm flipH="1">
                <a:off x="-33251" y="989013"/>
                <a:ext cx="4038600" cy="69850"/>
              </a:xfrm>
              <a:prstGeom prst="rect">
                <a:avLst/>
              </a:prstGeom>
              <a:solidFill>
                <a:srgbClr val="003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</p:grpSp>
        <p:pic>
          <p:nvPicPr>
            <p:cNvPr id="6" name="Picture 2" descr="Engineering_reversed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671D38"/>
                </a:clrFrom>
                <a:clrTo>
                  <a:srgbClr val="671D3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9" y="5980573"/>
              <a:ext cx="2268117" cy="83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384471" y="3621750"/>
            <a:ext cx="3535137" cy="1314450"/>
          </a:xfrm>
        </p:spPr>
        <p:txBody>
          <a:bodyPr>
            <a:normAutofit fontScale="92500"/>
          </a:bodyPr>
          <a:lstStyle/>
          <a:p>
            <a:endParaRPr lang="en-US" altLang="en-US" dirty="0" smtClean="0">
              <a:latin typeface="Open Sans" pitchFamily="34" charset="0"/>
              <a:cs typeface="Open Sans" pitchFamily="34" charset="0"/>
            </a:endParaRPr>
          </a:p>
          <a:p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Lakshmi </a:t>
            </a:r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N. </a:t>
            </a:r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Reddi</a:t>
            </a:r>
          </a:p>
          <a:p>
            <a:pPr algn="r"/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Dean, College of Engineering</a:t>
            </a:r>
            <a:endParaRPr lang="en-US" altLang="en-US" dirty="0" smtClean="0">
              <a:latin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6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789"/>
            <a:ext cx="12191998" cy="932189"/>
          </a:xfrm>
        </p:spPr>
        <p:txBody>
          <a:bodyPr anchor="ctr">
            <a:normAutofit/>
          </a:bodyPr>
          <a:lstStyle/>
          <a:p>
            <a:r>
              <a:rPr lang="en-US" altLang="en-US" sz="3600" b="1" dirty="0" smtClean="0">
                <a:solidFill>
                  <a:srgbClr val="8C0B42"/>
                </a:solidFill>
              </a:rPr>
              <a:t>College </a:t>
            </a:r>
            <a:r>
              <a:rPr lang="en-US" altLang="en-US" sz="3600" b="1" dirty="0">
                <a:solidFill>
                  <a:srgbClr val="8C0B42"/>
                </a:solidFill>
              </a:rPr>
              <a:t>of Engineering Strategic </a:t>
            </a:r>
            <a:r>
              <a:rPr lang="en-US" altLang="en-US" sz="3600" b="1" dirty="0" smtClean="0">
                <a:solidFill>
                  <a:srgbClr val="8C0B42"/>
                </a:solidFill>
              </a:rPr>
              <a:t>Plan</a:t>
            </a:r>
            <a:endParaRPr lang="en-US" sz="3600" b="1" dirty="0">
              <a:solidFill>
                <a:srgbClr val="8C0B42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253" y="5816708"/>
            <a:ext cx="12225251" cy="10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3252" y="5586146"/>
            <a:ext cx="7086600" cy="349337"/>
            <a:chOff x="-33251" y="989013"/>
            <a:chExt cx="7086600" cy="158750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H="1">
              <a:off x="4005349" y="1041400"/>
              <a:ext cx="1905000" cy="104775"/>
            </a:xfrm>
            <a:prstGeom prst="rect">
              <a:avLst/>
            </a:prstGeom>
            <a:solidFill>
              <a:srgbClr val="E9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 flipH="1">
              <a:off x="1149437" y="1042988"/>
              <a:ext cx="2855912" cy="104775"/>
            </a:xfrm>
            <a:prstGeom prst="rect">
              <a:avLst/>
            </a:prstGeom>
            <a:solidFill>
              <a:srgbClr val="803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1" name="Rectangle 32"/>
            <p:cNvSpPr>
              <a:spLocks noChangeArrowheads="1"/>
            </p:cNvSpPr>
            <p:nvPr userDrawn="1"/>
          </p:nvSpPr>
          <p:spPr bwMode="auto">
            <a:xfrm flipH="1">
              <a:off x="4005349" y="989013"/>
              <a:ext cx="3048000" cy="104775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2" name="Rectangle 37"/>
            <p:cNvSpPr>
              <a:spLocks noChangeArrowheads="1"/>
            </p:cNvSpPr>
            <p:nvPr userDrawn="1"/>
          </p:nvSpPr>
          <p:spPr bwMode="auto">
            <a:xfrm flipH="1">
              <a:off x="-33251" y="1041400"/>
              <a:ext cx="1193800" cy="106363"/>
            </a:xfrm>
            <a:prstGeom prst="rect">
              <a:avLst/>
            </a:prstGeom>
            <a:solidFill>
              <a:srgbClr val="006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 flipH="1">
              <a:off x="-33251" y="989013"/>
              <a:ext cx="4038600" cy="69850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pic>
        <p:nvPicPr>
          <p:cNvPr id="6" name="Picture 2" descr="Engineering_revers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71D38"/>
              </a:clrFrom>
              <a:clrTo>
                <a:srgbClr val="671D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" y="5980573"/>
            <a:ext cx="2268117" cy="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1064" y="1141980"/>
            <a:ext cx="1121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/>
              <a:t>Goal </a:t>
            </a:r>
            <a:r>
              <a:rPr lang="en-US" sz="2400" dirty="0"/>
              <a:t>1: Provide Innovative Educational and Research Programs </a:t>
            </a:r>
          </a:p>
          <a:p>
            <a:pPr>
              <a:defRPr/>
            </a:pPr>
            <a:r>
              <a:rPr lang="en-US" sz="2400" dirty="0"/>
              <a:t>Goal 2: Promote Faculty and Staff Success</a:t>
            </a:r>
          </a:p>
          <a:p>
            <a:pPr>
              <a:defRPr/>
            </a:pPr>
            <a:r>
              <a:rPr lang="en-US" sz="2400" dirty="0"/>
              <a:t>Goal 3: Promote Student and Alumni Success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(</a:t>
            </a:r>
            <a:r>
              <a:rPr lang="en-US" sz="2400" dirty="0"/>
              <a:t>3 </a:t>
            </a:r>
            <a:r>
              <a:rPr lang="en-US" sz="2400" dirty="0" err="1"/>
              <a:t>Gs</a:t>
            </a:r>
            <a:r>
              <a:rPr lang="en-US" sz="2400" dirty="0"/>
              <a:t> – Get the degree, Get a job, and Give back)</a:t>
            </a:r>
          </a:p>
          <a:p>
            <a:pPr>
              <a:defRPr/>
            </a:pPr>
            <a:r>
              <a:rPr lang="en-US" sz="2400" dirty="0"/>
              <a:t>Goal 4: Support Research and Creative/Scholarly </a:t>
            </a:r>
            <a:r>
              <a:rPr lang="en-US" sz="2400" dirty="0" smtClean="0"/>
              <a:t>Activity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Goal 5: Enhance Outreach and Cooperative Extension</a:t>
            </a:r>
          </a:p>
          <a:p>
            <a:pPr>
              <a:defRPr/>
            </a:pPr>
            <a:r>
              <a:rPr lang="en-US" sz="2400" dirty="0"/>
              <a:t>Goal 6: Develop and Diversify Gifts</a:t>
            </a:r>
          </a:p>
          <a:p>
            <a:pPr>
              <a:defRPr/>
            </a:pPr>
            <a:r>
              <a:rPr lang="en-US" sz="2400" dirty="0"/>
              <a:t>Goal 7: Increase Visibility and Ranking</a:t>
            </a:r>
          </a:p>
          <a:p>
            <a:pPr>
              <a:defRPr/>
            </a:pPr>
            <a:r>
              <a:rPr lang="en-US" sz="2400" dirty="0"/>
              <a:t>Goal 8: Promote Access, Diversity and </a:t>
            </a:r>
            <a:r>
              <a:rPr lang="en-US" sz="2400" dirty="0" smtClean="0"/>
              <a:t>Internationalization</a:t>
            </a: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95800" y="557547"/>
            <a:ext cx="10678886" cy="48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0" y="1107557"/>
            <a:ext cx="3166745" cy="470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9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93" y="1965830"/>
            <a:ext cx="5776317" cy="38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789"/>
            <a:ext cx="12191998" cy="932189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rgbClr val="8C0B42"/>
                </a:solidFill>
              </a:rPr>
              <a:t>Student-Centered Programs</a:t>
            </a:r>
            <a:endParaRPr lang="en-US" sz="3600" b="1" dirty="0">
              <a:solidFill>
                <a:srgbClr val="8C0B42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253" y="5816708"/>
            <a:ext cx="12225251" cy="10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3252" y="5586146"/>
            <a:ext cx="7086600" cy="349337"/>
            <a:chOff x="-33251" y="989013"/>
            <a:chExt cx="7086600" cy="158750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H="1">
              <a:off x="4005349" y="1041400"/>
              <a:ext cx="1905000" cy="104775"/>
            </a:xfrm>
            <a:prstGeom prst="rect">
              <a:avLst/>
            </a:prstGeom>
            <a:solidFill>
              <a:srgbClr val="E9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 flipH="1">
              <a:off x="1149437" y="1042988"/>
              <a:ext cx="2855912" cy="104775"/>
            </a:xfrm>
            <a:prstGeom prst="rect">
              <a:avLst/>
            </a:prstGeom>
            <a:solidFill>
              <a:srgbClr val="803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1" name="Rectangle 32"/>
            <p:cNvSpPr>
              <a:spLocks noChangeArrowheads="1"/>
            </p:cNvSpPr>
            <p:nvPr userDrawn="1"/>
          </p:nvSpPr>
          <p:spPr bwMode="auto">
            <a:xfrm flipH="1">
              <a:off x="4005349" y="989013"/>
              <a:ext cx="3048000" cy="104775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2" name="Rectangle 37"/>
            <p:cNvSpPr>
              <a:spLocks noChangeArrowheads="1"/>
            </p:cNvSpPr>
            <p:nvPr userDrawn="1"/>
          </p:nvSpPr>
          <p:spPr bwMode="auto">
            <a:xfrm flipH="1">
              <a:off x="-33251" y="1041400"/>
              <a:ext cx="1193800" cy="106363"/>
            </a:xfrm>
            <a:prstGeom prst="rect">
              <a:avLst/>
            </a:prstGeom>
            <a:solidFill>
              <a:srgbClr val="006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 flipH="1">
              <a:off x="-33251" y="989013"/>
              <a:ext cx="4038600" cy="69850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pic>
        <p:nvPicPr>
          <p:cNvPr id="6" name="Picture 2" descr="Engineering_reversed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671D38"/>
              </a:clrFrom>
              <a:clrTo>
                <a:srgbClr val="671D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" y="5980573"/>
            <a:ext cx="2268117" cy="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220" y="1033175"/>
            <a:ext cx="11386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Learning Communities: student support,</a:t>
            </a:r>
            <a:br>
              <a:rPr lang="en-US" altLang="en-US" sz="2400" dirty="0"/>
            </a:br>
            <a:r>
              <a:rPr lang="en-US" altLang="en-US" sz="2400" dirty="0"/>
              <a:t>professional development, tutoring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Interdisciplinary, industry sponsored </a:t>
            </a:r>
            <a:br>
              <a:rPr lang="en-US" altLang="en-US" sz="2400" dirty="0"/>
            </a:br>
            <a:r>
              <a:rPr lang="en-US" altLang="en-US" sz="2400" dirty="0"/>
              <a:t>capstone design </a:t>
            </a:r>
            <a:r>
              <a:rPr lang="en-US" altLang="en-US" sz="2400" dirty="0" smtClean="0"/>
              <a:t>projects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24 Engineering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tudent organizations</a:t>
            </a:r>
            <a:endParaRPr lang="en-US" alt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Undergraduate </a:t>
            </a:r>
            <a:r>
              <a:rPr lang="en-US" altLang="en-US" sz="2400" dirty="0" smtClean="0"/>
              <a:t>research opportunities</a:t>
            </a:r>
            <a:endParaRPr lang="en-US" alt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National student chapter competitions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Aggie Innovation Space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Arrowhead Park:  assistance for </a:t>
            </a:r>
            <a:br>
              <a:rPr lang="en-US" altLang="en-US" sz="2400" dirty="0"/>
            </a:br>
            <a:r>
              <a:rPr lang="en-US" altLang="en-US" sz="2400" dirty="0"/>
              <a:t>entrepreneurs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Internships, co-ops, employment fairs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95800" y="557547"/>
            <a:ext cx="10678886" cy="48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54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789"/>
            <a:ext cx="12191998" cy="932189"/>
          </a:xfrm>
        </p:spPr>
        <p:txBody>
          <a:bodyPr anchor="ctr">
            <a:normAutofit/>
          </a:bodyPr>
          <a:lstStyle/>
          <a:p>
            <a:r>
              <a:rPr lang="en-US" altLang="en-US" sz="3600" b="1" dirty="0" smtClean="0">
                <a:solidFill>
                  <a:srgbClr val="8C0B42"/>
                </a:solidFill>
              </a:rPr>
              <a:t>Engineering Leadership Institute</a:t>
            </a:r>
            <a:endParaRPr lang="en-US" sz="3600" b="1" dirty="0">
              <a:solidFill>
                <a:srgbClr val="8C0B42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253" y="5816708"/>
            <a:ext cx="12225251" cy="10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3252" y="5586146"/>
            <a:ext cx="7086600" cy="349337"/>
            <a:chOff x="-33251" y="989013"/>
            <a:chExt cx="7086600" cy="158750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H="1">
              <a:off x="4005349" y="1041400"/>
              <a:ext cx="1905000" cy="104775"/>
            </a:xfrm>
            <a:prstGeom prst="rect">
              <a:avLst/>
            </a:prstGeom>
            <a:solidFill>
              <a:srgbClr val="E9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 flipH="1">
              <a:off x="1149437" y="1042988"/>
              <a:ext cx="2855912" cy="104775"/>
            </a:xfrm>
            <a:prstGeom prst="rect">
              <a:avLst/>
            </a:prstGeom>
            <a:solidFill>
              <a:srgbClr val="803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1" name="Rectangle 32"/>
            <p:cNvSpPr>
              <a:spLocks noChangeArrowheads="1"/>
            </p:cNvSpPr>
            <p:nvPr userDrawn="1"/>
          </p:nvSpPr>
          <p:spPr bwMode="auto">
            <a:xfrm flipH="1">
              <a:off x="4005349" y="989013"/>
              <a:ext cx="3048000" cy="104775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2" name="Rectangle 37"/>
            <p:cNvSpPr>
              <a:spLocks noChangeArrowheads="1"/>
            </p:cNvSpPr>
            <p:nvPr userDrawn="1"/>
          </p:nvSpPr>
          <p:spPr bwMode="auto">
            <a:xfrm flipH="1">
              <a:off x="-33251" y="1041400"/>
              <a:ext cx="1193800" cy="106363"/>
            </a:xfrm>
            <a:prstGeom prst="rect">
              <a:avLst/>
            </a:prstGeom>
            <a:solidFill>
              <a:srgbClr val="006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 flipH="1">
              <a:off x="-33251" y="989013"/>
              <a:ext cx="4038600" cy="69850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pic>
        <p:nvPicPr>
          <p:cNvPr id="6" name="Picture 2" descr="Engineering_reversed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671D38"/>
              </a:clrFrom>
              <a:clrTo>
                <a:srgbClr val="671D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" y="5980573"/>
            <a:ext cx="2268117" cy="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695800" y="557547"/>
            <a:ext cx="10678886" cy="48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4" y="1144962"/>
            <a:ext cx="7971856" cy="552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0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789"/>
            <a:ext cx="12191998" cy="932189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rgbClr val="8C0B42"/>
                </a:solidFill>
              </a:rPr>
              <a:t>Aggie Innovation Space</a:t>
            </a:r>
            <a:endParaRPr lang="en-US" sz="3600" b="1" dirty="0">
              <a:solidFill>
                <a:srgbClr val="8C0B42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253" y="5816708"/>
            <a:ext cx="12225251" cy="10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3252" y="5586146"/>
            <a:ext cx="7086600" cy="349337"/>
            <a:chOff x="-33251" y="989013"/>
            <a:chExt cx="7086600" cy="158750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H="1">
              <a:off x="4005349" y="1041400"/>
              <a:ext cx="1905000" cy="104775"/>
            </a:xfrm>
            <a:prstGeom prst="rect">
              <a:avLst/>
            </a:prstGeom>
            <a:solidFill>
              <a:srgbClr val="E9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 flipH="1">
              <a:off x="1149437" y="1042988"/>
              <a:ext cx="2855912" cy="104775"/>
            </a:xfrm>
            <a:prstGeom prst="rect">
              <a:avLst/>
            </a:prstGeom>
            <a:solidFill>
              <a:srgbClr val="803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1" name="Rectangle 32"/>
            <p:cNvSpPr>
              <a:spLocks noChangeArrowheads="1"/>
            </p:cNvSpPr>
            <p:nvPr userDrawn="1"/>
          </p:nvSpPr>
          <p:spPr bwMode="auto">
            <a:xfrm flipH="1">
              <a:off x="4005349" y="989013"/>
              <a:ext cx="3048000" cy="104775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2" name="Rectangle 37"/>
            <p:cNvSpPr>
              <a:spLocks noChangeArrowheads="1"/>
            </p:cNvSpPr>
            <p:nvPr userDrawn="1"/>
          </p:nvSpPr>
          <p:spPr bwMode="auto">
            <a:xfrm flipH="1">
              <a:off x="-33251" y="1041400"/>
              <a:ext cx="1193800" cy="106363"/>
            </a:xfrm>
            <a:prstGeom prst="rect">
              <a:avLst/>
            </a:prstGeom>
            <a:solidFill>
              <a:srgbClr val="006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 flipH="1">
              <a:off x="-33251" y="989013"/>
              <a:ext cx="4038600" cy="69850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pic>
        <p:nvPicPr>
          <p:cNvPr id="6" name="Picture 2" descr="Engineering_reversed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671D38"/>
              </a:clrFrom>
              <a:clrTo>
                <a:srgbClr val="671D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" y="5980573"/>
            <a:ext cx="2268117" cy="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695800" y="557547"/>
            <a:ext cx="10678886" cy="48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2686" b="4578"/>
          <a:stretch>
            <a:fillRect/>
          </a:stretch>
        </p:blipFill>
        <p:spPr>
          <a:xfrm>
            <a:off x="2539093" y="942059"/>
            <a:ext cx="9607408" cy="57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789"/>
            <a:ext cx="12191998" cy="932189"/>
          </a:xfrm>
        </p:spPr>
        <p:txBody>
          <a:bodyPr anchor="ctr">
            <a:normAutofit/>
          </a:bodyPr>
          <a:lstStyle/>
          <a:p>
            <a:r>
              <a:rPr lang="en-US" altLang="en-US" sz="3600" b="1" dirty="0" smtClean="0">
                <a:solidFill>
                  <a:srgbClr val="8C0B42"/>
                </a:solidFill>
              </a:rPr>
              <a:t>Eloy </a:t>
            </a:r>
            <a:r>
              <a:rPr lang="en-US" altLang="en-US" sz="3600" b="1" dirty="0">
                <a:solidFill>
                  <a:srgbClr val="8C0B42"/>
                </a:solidFill>
              </a:rPr>
              <a:t>T</a:t>
            </a:r>
            <a:r>
              <a:rPr lang="en-US" altLang="en-US" sz="3600" b="1" dirty="0" smtClean="0">
                <a:solidFill>
                  <a:srgbClr val="8C0B42"/>
                </a:solidFill>
              </a:rPr>
              <a:t>orres Family Learning Communities</a:t>
            </a:r>
            <a:endParaRPr lang="en-US" sz="3600" b="1" dirty="0">
              <a:solidFill>
                <a:srgbClr val="8C0B42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253" y="5816708"/>
            <a:ext cx="12225251" cy="10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50" y="2792186"/>
            <a:ext cx="4538924" cy="30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3252" y="5586146"/>
            <a:ext cx="7086600" cy="349337"/>
            <a:chOff x="-33251" y="989013"/>
            <a:chExt cx="7086600" cy="158750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H="1">
              <a:off x="4005349" y="1041400"/>
              <a:ext cx="1905000" cy="104775"/>
            </a:xfrm>
            <a:prstGeom prst="rect">
              <a:avLst/>
            </a:prstGeom>
            <a:solidFill>
              <a:srgbClr val="E9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 flipH="1">
              <a:off x="1149437" y="1042988"/>
              <a:ext cx="2855912" cy="104775"/>
            </a:xfrm>
            <a:prstGeom prst="rect">
              <a:avLst/>
            </a:prstGeom>
            <a:solidFill>
              <a:srgbClr val="803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1" name="Rectangle 32"/>
            <p:cNvSpPr>
              <a:spLocks noChangeArrowheads="1"/>
            </p:cNvSpPr>
            <p:nvPr userDrawn="1"/>
          </p:nvSpPr>
          <p:spPr bwMode="auto">
            <a:xfrm flipH="1">
              <a:off x="4005349" y="989013"/>
              <a:ext cx="3048000" cy="104775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2" name="Rectangle 37"/>
            <p:cNvSpPr>
              <a:spLocks noChangeArrowheads="1"/>
            </p:cNvSpPr>
            <p:nvPr userDrawn="1"/>
          </p:nvSpPr>
          <p:spPr bwMode="auto">
            <a:xfrm flipH="1">
              <a:off x="-33251" y="1041400"/>
              <a:ext cx="1193800" cy="106363"/>
            </a:xfrm>
            <a:prstGeom prst="rect">
              <a:avLst/>
            </a:prstGeom>
            <a:solidFill>
              <a:srgbClr val="006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 flipH="1">
              <a:off x="-33251" y="989013"/>
              <a:ext cx="4038600" cy="69850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pic>
        <p:nvPicPr>
          <p:cNvPr id="6" name="Picture 2" descr="Engineering_reversed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671D38"/>
              </a:clrFrom>
              <a:clrTo>
                <a:srgbClr val="671D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" y="5980573"/>
            <a:ext cx="2268117" cy="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3270" y="1141980"/>
            <a:ext cx="10972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Increase student retention–more students will advance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rather </a:t>
            </a:r>
            <a:r>
              <a:rPr lang="en-US" altLang="en-US" sz="2400" dirty="0"/>
              <a:t>than changing majors or dropping out.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Ensure more students graduate and become engineers.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Graduate students in less time.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Exceed current </a:t>
            </a:r>
            <a:r>
              <a:rPr lang="en-US" altLang="en-US" sz="2400" dirty="0" smtClean="0"/>
              <a:t>NMSU </a:t>
            </a:r>
            <a:br>
              <a:rPr lang="en-US" altLang="en-US" sz="2400" dirty="0" smtClean="0"/>
            </a:br>
            <a:r>
              <a:rPr lang="en-US" altLang="en-US" sz="2400" dirty="0" smtClean="0"/>
              <a:t>averages for </a:t>
            </a:r>
            <a:r>
              <a:rPr lang="en-US" altLang="en-US" sz="2400" dirty="0"/>
              <a:t>retention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and graduation </a:t>
            </a:r>
            <a:r>
              <a:rPr lang="en-US" altLang="en-US" sz="2400" dirty="0"/>
              <a:t>rates. 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95800" y="557547"/>
            <a:ext cx="10678886" cy="48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1" y="1021125"/>
            <a:ext cx="3237282" cy="479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789"/>
            <a:ext cx="12191998" cy="932189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rgbClr val="8C0B42"/>
                </a:solidFill>
              </a:rPr>
              <a:t>Centers of Engineering Research</a:t>
            </a:r>
            <a:endParaRPr lang="en-US" sz="3600" b="1" dirty="0">
              <a:solidFill>
                <a:srgbClr val="8C0B42"/>
              </a:solidFill>
            </a:endParaRP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253" y="5816708"/>
            <a:ext cx="12225251" cy="10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33252" y="5586146"/>
            <a:ext cx="7086600" cy="349337"/>
            <a:chOff x="-33251" y="989013"/>
            <a:chExt cx="7086600" cy="158750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H="1">
              <a:off x="4005349" y="1041400"/>
              <a:ext cx="1905000" cy="104775"/>
            </a:xfrm>
            <a:prstGeom prst="rect">
              <a:avLst/>
            </a:prstGeom>
            <a:solidFill>
              <a:srgbClr val="E9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 flipH="1">
              <a:off x="1149437" y="1042988"/>
              <a:ext cx="2855912" cy="104775"/>
            </a:xfrm>
            <a:prstGeom prst="rect">
              <a:avLst/>
            </a:prstGeom>
            <a:solidFill>
              <a:srgbClr val="803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1" name="Rectangle 32"/>
            <p:cNvSpPr>
              <a:spLocks noChangeArrowheads="1"/>
            </p:cNvSpPr>
            <p:nvPr userDrawn="1"/>
          </p:nvSpPr>
          <p:spPr bwMode="auto">
            <a:xfrm flipH="1">
              <a:off x="4005349" y="989013"/>
              <a:ext cx="3048000" cy="104775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2" name="Rectangle 37"/>
            <p:cNvSpPr>
              <a:spLocks noChangeArrowheads="1"/>
            </p:cNvSpPr>
            <p:nvPr userDrawn="1"/>
          </p:nvSpPr>
          <p:spPr bwMode="auto">
            <a:xfrm flipH="1">
              <a:off x="-33251" y="1041400"/>
              <a:ext cx="1193800" cy="106363"/>
            </a:xfrm>
            <a:prstGeom prst="rect">
              <a:avLst/>
            </a:prstGeom>
            <a:solidFill>
              <a:srgbClr val="006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13" name="Rectangle 44"/>
            <p:cNvSpPr>
              <a:spLocks noChangeArrowheads="1"/>
            </p:cNvSpPr>
            <p:nvPr userDrawn="1"/>
          </p:nvSpPr>
          <p:spPr bwMode="auto">
            <a:xfrm flipH="1">
              <a:off x="-33251" y="989013"/>
              <a:ext cx="4038600" cy="69850"/>
            </a:xfrm>
            <a:prstGeom prst="rect">
              <a:avLst/>
            </a:prstGeom>
            <a:solidFill>
              <a:srgbClr val="003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pic>
        <p:nvPicPr>
          <p:cNvPr id="6" name="Picture 2" descr="Engineering_reversed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671D38"/>
              </a:clrFrom>
              <a:clrTo>
                <a:srgbClr val="671D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" y="5980573"/>
            <a:ext cx="2268117" cy="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695800" y="557547"/>
            <a:ext cx="10678886" cy="485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0191" y="1083496"/>
            <a:ext cx="8229600" cy="357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ReNUWIt</a:t>
            </a:r>
            <a:r>
              <a:rPr lang="en-US" dirty="0" smtClean="0"/>
              <a:t>: Re-inventing the Nation’s Urban Water Infrastructure 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iCREDITS</a:t>
            </a:r>
            <a:r>
              <a:rPr lang="en-US" dirty="0" smtClean="0"/>
              <a:t>: Interdisciplinary Center of Research Excellence in Design of Intelligent Technologies for Smart Grids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CBBG: Bio-Mediated and Bio-Inspired </a:t>
            </a:r>
            <a:r>
              <a:rPr lang="en-US" dirty="0" err="1" smtClean="0"/>
              <a:t>Geotechnics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Tran-SET: Transportation Consortium of South-Central States</a:t>
            </a:r>
          </a:p>
          <a:p>
            <a:pPr algn="l">
              <a:defRPr/>
            </a:pP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2050" y="3854102"/>
            <a:ext cx="9214644" cy="1527870"/>
            <a:chOff x="1003300" y="4057316"/>
            <a:chExt cx="9214644" cy="1527870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825" y="4057316"/>
              <a:ext cx="1500188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353"/>
              <a:ext cx="990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838" y="4170028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506" y="4213586"/>
              <a:ext cx="324643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4103353"/>
              <a:ext cx="21066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3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107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MS PGothic</vt:lpstr>
      <vt:lpstr>Open Sans</vt:lpstr>
      <vt:lpstr>Times</vt:lpstr>
      <vt:lpstr>Wingdings</vt:lpstr>
      <vt:lpstr>Office Theme</vt:lpstr>
      <vt:lpstr>College of Engineering  ABET Review October 1, 2018</vt:lpstr>
      <vt:lpstr>College of Engineering Strategic Plan</vt:lpstr>
      <vt:lpstr>Student-Centered Programs</vt:lpstr>
      <vt:lpstr>Engineering Leadership Institute</vt:lpstr>
      <vt:lpstr>Aggie Innovation Space</vt:lpstr>
      <vt:lpstr>Eloy Torres Family Learning Communities</vt:lpstr>
      <vt:lpstr>Centers of Engineering Research</vt:lpstr>
    </vt:vector>
  </TitlesOfParts>
  <Company>COE NMSU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Fresques, Linda</dc:creator>
  <cp:lastModifiedBy>Lakshmi Reddi</cp:lastModifiedBy>
  <cp:revision>15</cp:revision>
  <dcterms:created xsi:type="dcterms:W3CDTF">2014-08-13T22:10:07Z</dcterms:created>
  <dcterms:modified xsi:type="dcterms:W3CDTF">2018-09-27T17:51:26Z</dcterms:modified>
</cp:coreProperties>
</file>